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6" r:id="rId4"/>
    <p:sldId id="267" r:id="rId5"/>
    <p:sldId id="259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FF99"/>
    <a:srgbClr val="80FC10"/>
    <a:srgbClr val="008000"/>
    <a:srgbClr val="15F7F7"/>
    <a:srgbClr val="5DA7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68E269-EA7F-47DB-A54D-DC73350A625E}" type="datetime1">
              <a:rPr lang="en-US"/>
              <a:pPr/>
              <a:t>12/10/11</a:t>
            </a:fld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5E8B7E-C2B0-4EF3-A77E-77CDEF4FF6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23E736-C8DD-4961-B974-58594B449ED4}" type="datetime1">
              <a:rPr lang="en-US"/>
              <a:pPr/>
              <a:t>12/10/11</a:t>
            </a:fld>
            <a:endParaRPr lang="en-US"/>
          </a:p>
        </p:txBody>
      </p:sp>
      <p:sp>
        <p:nvSpPr>
          <p:cNvPr id="20484" name="Placeholder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FFED1A-A7C9-43B5-AF3D-400145376A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ceholder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ceholder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ceholder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Placeholder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ceholder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Placeholder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D9EB-85DE-40F1-9694-E3BACC9B46B5}" type="datetimeFigureOut">
              <a:rPr lang="en-US"/>
              <a:pPr>
                <a:defRPr/>
              </a:pPr>
              <a:t>12/10/11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6013-7C4A-4918-B23D-47157EC1D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0B97-C17B-44B9-A11A-084002CC015C}" type="datetimeFigureOut">
              <a:rPr lang="en-US"/>
              <a:pPr>
                <a:defRPr/>
              </a:pPr>
              <a:t>12/10/11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23BF-93C5-45C8-90C3-03CEBE0FE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1BF5-3D77-4838-AB65-E41A588E4991}" type="datetimeFigureOut">
              <a:rPr lang="en-US"/>
              <a:pPr>
                <a:defRPr/>
              </a:pPr>
              <a:t>12/10/11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F260-C4FD-4222-9DCA-48C3499D2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357A-09C0-4159-A012-674C2CD0C0C2}" type="datetimeFigureOut">
              <a:rPr lang="en-US"/>
              <a:pPr>
                <a:defRPr/>
              </a:pPr>
              <a:t>12/10/11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0708-90B7-4937-8A27-38139472F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4FB4-9CB6-42F1-868B-EEAE423903D1}" type="datetimeFigureOut">
              <a:rPr lang="en-US"/>
              <a:pPr>
                <a:defRPr/>
              </a:pPr>
              <a:t>12/10/11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97E9-F2FA-4570-A404-DB2655C92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5C1A-389C-4ED2-842A-AC0AFA024C00}" type="datetimeFigureOut">
              <a:rPr lang="en-US"/>
              <a:pPr>
                <a:defRPr/>
              </a:pPr>
              <a:t>12/10/11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703B-2C21-4B53-BE88-1E3454688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2476-26EC-4A41-8654-FCB910A55710}" type="datetimeFigureOut">
              <a:rPr lang="en-US"/>
              <a:pPr>
                <a:defRPr/>
              </a:pPr>
              <a:t>12/10/11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3269-3277-4D75-82AA-C7DDDFE4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33F8B-3C11-47EC-8F30-D863A9D9E996}" type="datetimeFigureOut">
              <a:rPr lang="en-US"/>
              <a:pPr>
                <a:defRPr/>
              </a:pPr>
              <a:t>12/10/11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F142-30A0-4A5C-ABDC-30AAC9701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D1EB-013A-4741-BD53-C1757FB8D472}" type="datetimeFigureOut">
              <a:rPr lang="en-US"/>
              <a:pPr>
                <a:defRPr/>
              </a:pPr>
              <a:t>12/10/11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A2E1-7693-4110-AA2B-0EB8DE3FB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B919B-9B45-4147-8CD7-5AA22D11EDD8}" type="datetimeFigureOut">
              <a:rPr lang="en-US"/>
              <a:pPr>
                <a:defRPr/>
              </a:pPr>
              <a:t>12/10/11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D1B5B-72D8-405C-A929-C12B160E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3D1D-CCFA-45D0-95E9-33008040408D}" type="datetimeFigureOut">
              <a:rPr lang="en-US"/>
              <a:pPr>
                <a:defRPr/>
              </a:pPr>
              <a:t>12/10/11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4346-9356-4DDB-8529-156C315BC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CA7ED0-16D9-414C-B60A-7065C702C4C4}" type="datetimeFigureOut">
              <a:rPr lang="en-US"/>
              <a:pPr>
                <a:defRPr/>
              </a:pPr>
              <a:t>12/10/11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3CD4A3-B770-4804-A2A5-ACC86619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cover dir="r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72" charset="-128"/>
          <a:cs typeface="ＭＳ Ｐゴシック" pitchFamily="-7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72" charset="-128"/>
          <a:cs typeface="ＭＳ Ｐゴシック" pitchFamily="-7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72" charset="-128"/>
          <a:cs typeface="ＭＳ Ｐゴシック" pitchFamily="-7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72" charset="-128"/>
          <a:cs typeface="ＭＳ Ｐゴシック" pitchFamily="-7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://www.marzanoevaluation.com/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mountvernonschools.org/page/tpep_new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51" y="2651562"/>
            <a:ext cx="91440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Teacher-Principal Evaluation Pilot</a:t>
            </a: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033463" y="709613"/>
            <a:ext cx="5529262" cy="1576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TPEP-RIG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0525" y="4676775"/>
            <a:ext cx="8423275" cy="1616075"/>
          </a:xfrm>
          <a:prstGeom prst="rect">
            <a:avLst/>
          </a:prstGeom>
          <a:solidFill>
            <a:srgbClr val="15F7F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Regional Implementation Grant:</a:t>
            </a:r>
          </a:p>
          <a:p>
            <a:pPr algn="ctr" defTabSz="914400">
              <a:spcBef>
                <a:spcPct val="50000"/>
              </a:spcBef>
              <a:defRPr/>
            </a:pPr>
            <a:r>
              <a:rPr 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5 Districts in ESD 189 Cooperating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29581" y="376726"/>
            <a:ext cx="4919886" cy="923330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Senate  Bill 6696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286000" y="1304925"/>
            <a:ext cx="4572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alibri" pitchFamily="-72" charset="0"/>
              </a:rPr>
              <a:t>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</a:t>
            </a:r>
          </a:p>
          <a:p>
            <a:r>
              <a:rPr lang="en-US" sz="1800">
                <a:latin typeface="Calibri" pitchFamily="-72" charset="0"/>
              </a:rPr>
              <a:t>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 </a:t>
            </a:r>
          </a:p>
          <a:p>
            <a:r>
              <a:rPr lang="en-US" sz="1800">
                <a:latin typeface="Calibri" pitchFamily="-72" charset="0"/>
              </a:rPr>
              <a:t>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</a:t>
            </a:r>
          </a:p>
          <a:p>
            <a:r>
              <a:rPr lang="en-US" sz="1800">
                <a:latin typeface="Calibri" pitchFamily="-72" charset="0"/>
              </a:rPr>
              <a:t>      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</a:t>
            </a:r>
          </a:p>
          <a:p>
            <a:r>
              <a:rPr lang="en-US" sz="1800">
                <a:latin typeface="Calibri" pitchFamily="-72" charset="0"/>
              </a:rPr>
              <a:t>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</a:t>
            </a:r>
          </a:p>
          <a:p>
            <a:r>
              <a:rPr lang="en-US" sz="1800">
                <a:latin typeface="Calibri" pitchFamily="-72" charset="0"/>
              </a:rPr>
              <a:t>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74638" y="1558925"/>
            <a:ext cx="8464550" cy="1824038"/>
          </a:xfrm>
          <a:prstGeom prst="rect">
            <a:avLst/>
          </a:prstGeom>
          <a:solidFill>
            <a:srgbClr val="15F7F7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600" baseline="400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n-ea"/>
                <a:cs typeface="Arial" charset="0"/>
              </a:rPr>
              <a:t>Currently we have a </a:t>
            </a:r>
          </a:p>
          <a:p>
            <a:pPr algn="ctr" defTabSz="914400">
              <a:spcBef>
                <a:spcPct val="50000"/>
              </a:spcBef>
              <a:defRPr/>
            </a:pPr>
            <a:r>
              <a:rPr lang="en-US" sz="6600" baseline="400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n-ea"/>
                <a:cs typeface="Arial" charset="0"/>
              </a:rPr>
              <a:t>2 level system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52463" y="4140200"/>
            <a:ext cx="8464550" cy="2032000"/>
          </a:xfrm>
          <a:prstGeom prst="rect">
            <a:avLst/>
          </a:prstGeom>
          <a:solidFill>
            <a:srgbClr val="15F7F7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aseline="400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n-ea"/>
                <a:cs typeface="Arial" charset="0"/>
              </a:rPr>
              <a:t>New System must be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000" baseline="400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n-ea"/>
                <a:cs typeface="Arial" charset="0"/>
              </a:rPr>
              <a:t>4 Levels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2286000" y="1304925"/>
            <a:ext cx="4572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alibri" pitchFamily="-72" charset="0"/>
              </a:rPr>
              <a:t>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</a:t>
            </a:r>
          </a:p>
          <a:p>
            <a:r>
              <a:rPr lang="en-US" sz="1800">
                <a:latin typeface="Calibri" pitchFamily="-72" charset="0"/>
              </a:rPr>
              <a:t>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 </a:t>
            </a:r>
          </a:p>
          <a:p>
            <a:r>
              <a:rPr lang="en-US" sz="1800">
                <a:latin typeface="Calibri" pitchFamily="-72" charset="0"/>
              </a:rPr>
              <a:t>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</a:t>
            </a:r>
          </a:p>
          <a:p>
            <a:r>
              <a:rPr lang="en-US" sz="1800">
                <a:latin typeface="Calibri" pitchFamily="-72" charset="0"/>
              </a:rPr>
              <a:t>      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</a:t>
            </a:r>
          </a:p>
          <a:p>
            <a:r>
              <a:rPr lang="en-US" sz="1800">
                <a:latin typeface="Calibri" pitchFamily="-72" charset="0"/>
              </a:rPr>
              <a:t>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</a:t>
            </a:r>
          </a:p>
          <a:p>
            <a:r>
              <a:rPr lang="en-US" sz="1800">
                <a:latin typeface="Calibri" pitchFamily="-7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87" y="0"/>
            <a:ext cx="9144001" cy="6740307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 w="76200" cmpd="tri">
                  <a:solidFill>
                    <a:schemeClr val="tx1"/>
                  </a:solidFill>
                </a:ln>
                <a:latin typeface="+mn-lt"/>
                <a:ea typeface="+mn-ea"/>
                <a:cs typeface="+mn-cs"/>
              </a:rPr>
              <a:t>Example of a 4 Level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ln w="76200" cmpd="tri">
                <a:solidFill>
                  <a:schemeClr val="tx1"/>
                </a:solidFill>
              </a:ln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 w="76200" cmpd="tri">
                  <a:solidFill>
                    <a:schemeClr val="tx1"/>
                  </a:solidFill>
                </a:ln>
                <a:latin typeface="+mn-lt"/>
                <a:ea typeface="+mn-ea"/>
                <a:cs typeface="+mn-cs"/>
              </a:rPr>
              <a:t>Needs improvement	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ln w="76200" cmpd="tri">
                <a:solidFill>
                  <a:schemeClr val="tx1"/>
                </a:solidFill>
              </a:ln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 w="76200" cmpd="tri">
                  <a:solidFill>
                    <a:schemeClr val="tx1"/>
                  </a:solidFill>
                </a:ln>
                <a:latin typeface="+mn-lt"/>
                <a:ea typeface="+mn-ea"/>
                <a:cs typeface="+mn-cs"/>
              </a:rPr>
              <a:t>Developing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ln w="76200" cmpd="tri">
                <a:solidFill>
                  <a:schemeClr val="tx1"/>
                </a:solidFill>
              </a:ln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 w="76200" cmpd="tri">
                  <a:solidFill>
                    <a:schemeClr val="tx1"/>
                  </a:solidFill>
                </a:ln>
                <a:latin typeface="+mn-lt"/>
                <a:ea typeface="+mn-ea"/>
                <a:cs typeface="+mn-cs"/>
              </a:rPr>
              <a:t>Effective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ln w="76200" cmpd="tri">
                <a:solidFill>
                  <a:schemeClr val="tx1"/>
                </a:solidFill>
              </a:ln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 w="76200" cmpd="tri">
                  <a:solidFill>
                    <a:schemeClr val="tx1"/>
                  </a:solidFill>
                </a:ln>
                <a:latin typeface="+mn-lt"/>
                <a:ea typeface="+mn-ea"/>
                <a:cs typeface="+mn-cs"/>
              </a:rPr>
              <a:t>Strong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7150" y="2549525"/>
            <a:ext cx="4919663" cy="34782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+mn-lt"/>
                <a:ea typeface="+mn-ea"/>
                <a:cs typeface="+mn-cs"/>
              </a:rPr>
              <a:t>Rating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+mn-lt"/>
                <a:ea typeface="+mn-ea"/>
                <a:cs typeface="+mn-cs"/>
              </a:rPr>
              <a:t>Must describe  performance on a continuum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xit" presetSubtype="3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3">
            <a:lum bright="44000" contrast="-42000"/>
          </a:blip>
          <a:srcRect/>
          <a:stretch>
            <a:fillRect/>
          </a:stretch>
        </p:blipFill>
        <p:spPr bwMode="auto">
          <a:xfrm>
            <a:off x="0" y="128588"/>
            <a:ext cx="8843963" cy="6680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960438" y="688975"/>
            <a:ext cx="6954837" cy="57404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4000" baseline="8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Currently we have 7 Criteria:</a:t>
            </a:r>
          </a:p>
          <a:p>
            <a:pPr defTabSz="914400">
              <a:spcBef>
                <a:spcPct val="50000"/>
              </a:spcBef>
              <a:defRPr/>
            </a:pPr>
            <a:endParaRPr lang="en-US" sz="4000" baseline="8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Arial" charset="0"/>
            </a:endParaRPr>
          </a:p>
          <a:p>
            <a:pPr defTabSz="914400">
              <a:spcBef>
                <a:spcPct val="50000"/>
              </a:spcBef>
              <a:defRPr/>
            </a:pPr>
            <a:r>
              <a:rPr lang="en-US" sz="4000" baseline="8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Professional preparation/scholarship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4000" baseline="8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Instructional skill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4000" baseline="8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Knowledge of subject matter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4000" baseline="8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Classroom management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4000" baseline="8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Handling student discipline/attendance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4000" baseline="8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Interest in teaching pupils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4000" baseline="80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Effort towards improvement when needed</a:t>
            </a:r>
            <a:endParaRPr lang="en-US" sz="400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6000" y="1304925"/>
            <a:ext cx="4572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alibri" pitchFamily="-72" charset="0"/>
              </a:rPr>
              <a:t>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</a:t>
            </a:r>
          </a:p>
          <a:p>
            <a:r>
              <a:rPr lang="en-US" sz="1800">
                <a:latin typeface="Calibri" pitchFamily="-72" charset="0"/>
              </a:rPr>
              <a:t>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 </a:t>
            </a:r>
          </a:p>
          <a:p>
            <a:r>
              <a:rPr lang="en-US" sz="1800">
                <a:latin typeface="Calibri" pitchFamily="-72" charset="0"/>
              </a:rPr>
              <a:t>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</a:t>
            </a:r>
          </a:p>
          <a:p>
            <a:r>
              <a:rPr lang="en-US" sz="1800">
                <a:latin typeface="Calibri" pitchFamily="-72" charset="0"/>
              </a:rPr>
              <a:t>      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</a:t>
            </a:r>
          </a:p>
          <a:p>
            <a:r>
              <a:rPr lang="en-US" sz="1800">
                <a:latin typeface="Calibri" pitchFamily="-72" charset="0"/>
              </a:rPr>
              <a:t>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</a:t>
            </a:r>
          </a:p>
          <a:p>
            <a:r>
              <a:rPr lang="en-US" sz="1800">
                <a:latin typeface="Calibri" pitchFamily="-72" charset="0"/>
              </a:rPr>
              <a:t>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0" y="1304925"/>
            <a:ext cx="4572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alibri" pitchFamily="-72" charset="0"/>
              </a:rPr>
              <a:t>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</a:t>
            </a:r>
          </a:p>
          <a:p>
            <a:r>
              <a:rPr lang="en-US" sz="1800">
                <a:latin typeface="Calibri" pitchFamily="-72" charset="0"/>
              </a:rPr>
              <a:t>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 </a:t>
            </a:r>
          </a:p>
          <a:p>
            <a:r>
              <a:rPr lang="en-US" sz="1800">
                <a:latin typeface="Calibri" pitchFamily="-72" charset="0"/>
              </a:rPr>
              <a:t>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</a:t>
            </a:r>
          </a:p>
          <a:p>
            <a:r>
              <a:rPr lang="en-US" sz="1800">
                <a:latin typeface="Calibri" pitchFamily="-72" charset="0"/>
              </a:rPr>
              <a:t>      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</a:t>
            </a:r>
          </a:p>
          <a:p>
            <a:r>
              <a:rPr lang="en-US" sz="1800">
                <a:latin typeface="Calibri" pitchFamily="-72" charset="0"/>
              </a:rPr>
              <a:t>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</a:t>
            </a:r>
          </a:p>
          <a:p>
            <a:r>
              <a:rPr lang="en-US" sz="1800">
                <a:latin typeface="Calibri" pitchFamily="-72" charset="0"/>
              </a:rPr>
              <a:t>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0" y="1304925"/>
            <a:ext cx="4572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alibri" pitchFamily="-72" charset="0"/>
              </a:rPr>
              <a:t>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</a:t>
            </a:r>
          </a:p>
          <a:p>
            <a:r>
              <a:rPr lang="en-US" sz="1800">
                <a:latin typeface="Calibri" pitchFamily="-72" charset="0"/>
              </a:rPr>
              <a:t>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 </a:t>
            </a:r>
          </a:p>
          <a:p>
            <a:r>
              <a:rPr lang="en-US" sz="1800">
                <a:latin typeface="Calibri" pitchFamily="-72" charset="0"/>
              </a:rPr>
              <a:t>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</a:t>
            </a:r>
          </a:p>
          <a:p>
            <a:r>
              <a:rPr lang="en-US" sz="1800">
                <a:latin typeface="Calibri" pitchFamily="-72" charset="0"/>
              </a:rPr>
              <a:t>      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</a:t>
            </a:r>
          </a:p>
          <a:p>
            <a:r>
              <a:rPr lang="en-US" sz="1800">
                <a:latin typeface="Calibri" pitchFamily="-72" charset="0"/>
              </a:rPr>
              <a:t>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</a:t>
            </a:r>
          </a:p>
          <a:p>
            <a:r>
              <a:rPr lang="en-US" sz="1800">
                <a:latin typeface="Calibri" pitchFamily="-72" charset="0"/>
              </a:rPr>
              <a:t>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2588" y="1304925"/>
            <a:ext cx="89090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Calibri" pitchFamily="-72" charset="0"/>
              </a:rPr>
              <a:t>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</a:t>
            </a:r>
          </a:p>
          <a:p>
            <a:r>
              <a:rPr lang="en-US" sz="1800">
                <a:latin typeface="Calibri" pitchFamily="-72" charset="0"/>
              </a:rPr>
              <a:t>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 </a:t>
            </a:r>
          </a:p>
          <a:p>
            <a:r>
              <a:rPr lang="en-US" sz="1800">
                <a:latin typeface="Calibri" pitchFamily="-72" charset="0"/>
              </a:rPr>
              <a:t>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</a:t>
            </a:r>
          </a:p>
          <a:p>
            <a:r>
              <a:rPr lang="en-US" sz="1800">
                <a:latin typeface="Calibri" pitchFamily="-72" charset="0"/>
              </a:rPr>
              <a:t>        </a:t>
            </a:r>
          </a:p>
          <a:p>
            <a:r>
              <a:rPr lang="en-US" sz="1800">
                <a:latin typeface="Calibri" pitchFamily="-72" charset="0"/>
              </a:rPr>
              <a:t>                            </a:t>
            </a:r>
          </a:p>
          <a:p>
            <a:r>
              <a:rPr lang="en-US" sz="1800">
                <a:latin typeface="Calibri" pitchFamily="-72" charset="0"/>
              </a:rPr>
              <a:t>                                     </a:t>
            </a:r>
          </a:p>
          <a:p>
            <a:r>
              <a:rPr lang="en-US" sz="1800">
                <a:latin typeface="Calibri" pitchFamily="-72" charset="0"/>
              </a:rPr>
              <a:t>  </a:t>
            </a:r>
          </a:p>
          <a:p>
            <a:r>
              <a:rPr lang="en-US" sz="1800">
                <a:latin typeface="Calibri" pitchFamily="-72" charset="0"/>
              </a:rPr>
              <a:t>                                                  </a:t>
            </a:r>
          </a:p>
          <a:p>
            <a:r>
              <a:rPr lang="en-US" sz="1800">
                <a:latin typeface="Calibri" pitchFamily="-72" charset="0"/>
              </a:rPr>
              <a:t> </a:t>
            </a:r>
          </a:p>
          <a:p>
            <a:r>
              <a:rPr lang="en-US" sz="1800">
                <a:latin typeface="Calibri" pitchFamily="-7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13" y="-3175"/>
            <a:ext cx="9144000" cy="698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2800">
              <a:latin typeface="Calibri" pitchFamily="34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sz="3200" b="1" u="sng">
                <a:latin typeface="Calibri" pitchFamily="34" charset="0"/>
                <a:ea typeface="+mn-ea"/>
                <a:cs typeface="Arial" charset="0"/>
              </a:rPr>
              <a:t>8 criteria under the new teacher evaluation system:</a:t>
            </a:r>
          </a:p>
          <a:p>
            <a:pPr>
              <a:defRPr/>
            </a:pPr>
            <a:endParaRPr lang="en-US" sz="2800">
              <a:latin typeface="Calibri" pitchFamily="34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sz="2800">
                <a:latin typeface="Calibri" pitchFamily="34" charset="0"/>
                <a:ea typeface="+mn-ea"/>
                <a:cs typeface="Arial" charset="0"/>
              </a:rPr>
              <a:t>   1. Centering instruction on high expectations</a:t>
            </a:r>
          </a:p>
          <a:p>
            <a:pPr>
              <a:defRPr/>
            </a:pPr>
            <a:r>
              <a:rPr lang="en-US" sz="2800">
                <a:latin typeface="Calibri" pitchFamily="34" charset="0"/>
                <a:ea typeface="+mn-ea"/>
                <a:cs typeface="Arial" charset="0"/>
              </a:rPr>
              <a:t>   2. Demonstrating effecting teaching practices</a:t>
            </a:r>
          </a:p>
          <a:p>
            <a:pPr>
              <a:defRPr/>
            </a:pPr>
            <a:r>
              <a:rPr lang="en-US" sz="2800">
                <a:latin typeface="Calibri" pitchFamily="34" charset="0"/>
                <a:ea typeface="+mn-ea"/>
                <a:cs typeface="Arial" charset="0"/>
              </a:rPr>
              <a:t>   3. Recognizing individual student learning needs and developing strategies to address those needs</a:t>
            </a:r>
          </a:p>
          <a:p>
            <a:pPr>
              <a:defRPr/>
            </a:pPr>
            <a:r>
              <a:rPr lang="en-US" sz="2800">
                <a:latin typeface="Calibri" pitchFamily="34" charset="0"/>
                <a:ea typeface="+mn-ea"/>
                <a:cs typeface="Arial" charset="0"/>
              </a:rPr>
              <a:t>   4. Providing clear and intentional focus on subject matter content and curriculum</a:t>
            </a:r>
          </a:p>
          <a:p>
            <a:pPr>
              <a:defRPr/>
            </a:pPr>
            <a:r>
              <a:rPr lang="en-US" sz="2800">
                <a:latin typeface="Calibri" pitchFamily="34" charset="0"/>
                <a:ea typeface="+mn-ea"/>
                <a:cs typeface="Arial" charset="0"/>
              </a:rPr>
              <a:t>   5. Fostering and managing a safe, positive learning environment</a:t>
            </a:r>
          </a:p>
          <a:p>
            <a:pPr>
              <a:defRPr/>
            </a:pPr>
            <a:r>
              <a:rPr lang="en-US" sz="2800">
                <a:latin typeface="Calibri" pitchFamily="34" charset="0"/>
                <a:ea typeface="+mn-ea"/>
                <a:cs typeface="Arial" charset="0"/>
              </a:rPr>
              <a:t>   6. Using multiple student data elements to modify instruction and improve student learning</a:t>
            </a:r>
          </a:p>
          <a:p>
            <a:pPr>
              <a:defRPr/>
            </a:pPr>
            <a:r>
              <a:rPr lang="en-US" sz="2800">
                <a:latin typeface="Calibri" pitchFamily="34" charset="0"/>
                <a:ea typeface="+mn-ea"/>
                <a:cs typeface="Arial" charset="0"/>
              </a:rPr>
              <a:t>   7. Communicating with parents and school community</a:t>
            </a:r>
          </a:p>
          <a:p>
            <a:pPr>
              <a:defRPr/>
            </a:pPr>
            <a:r>
              <a:rPr lang="en-US" sz="2800">
                <a:latin typeface="Calibri" pitchFamily="34" charset="0"/>
                <a:ea typeface="+mn-ea"/>
                <a:cs typeface="Arial" charset="0"/>
              </a:rPr>
              <a:t>   8. Exhibiting collaborative and collegial practices</a:t>
            </a:r>
          </a:p>
          <a:p>
            <a:pPr>
              <a:defRPr/>
            </a:pPr>
            <a:endParaRPr lang="en-US" sz="2800"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3">
            <a:lum bright="46000" contrast="-36000"/>
          </a:blip>
          <a:srcRect/>
          <a:stretch>
            <a:fillRect/>
          </a:stretch>
        </p:blipFill>
        <p:spPr bwMode="auto">
          <a:xfrm>
            <a:off x="149225" y="1665288"/>
            <a:ext cx="318611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5238" y="0"/>
            <a:ext cx="53387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05238" y="1423988"/>
            <a:ext cx="5338762" cy="15525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u="sng">
                <a:solidFill>
                  <a:schemeClr val="hlink"/>
                </a:solidFill>
                <a:latin typeface="Calibri" pitchFamily="34" charset="0"/>
                <a:ea typeface="+mn-ea"/>
                <a:cs typeface="Arial" charset="0"/>
              </a:rPr>
              <a:t>C</a:t>
            </a:r>
            <a:r>
              <a:rPr lang="en-US" u="sng">
                <a:latin typeface="Calibri" pitchFamily="34" charset="0"/>
                <a:ea typeface="+mn-ea"/>
                <a:cs typeface="Arial" charset="0"/>
                <a:hlinkClick r:id="rId5"/>
              </a:rPr>
              <a:t>ause and effect relationship between teaching strategies and student achievement</a:t>
            </a:r>
            <a:endParaRPr lang="en-US" u="sng">
              <a:latin typeface="Calibri" pitchFamily="34" charset="0"/>
              <a:ea typeface="+mn-ea"/>
              <a:cs typeface="Arial" charset="0"/>
            </a:endParaRPr>
          </a:p>
          <a:p>
            <a:pPr>
              <a:defRPr/>
            </a:pPr>
            <a:endParaRPr lang="en-US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3805238" y="0"/>
            <a:ext cx="0" cy="6858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3805238" y="2976563"/>
            <a:ext cx="5338762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1438" y="3138488"/>
            <a:ext cx="524351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57650" y="5443538"/>
            <a:ext cx="4546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81438" y="4665663"/>
            <a:ext cx="5048250" cy="636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thickThin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latin typeface="Bodoni SvtyTwo ITC TT BookIta"/>
                <a:ea typeface="+mn-ea"/>
                <a:cs typeface="Arial" charset="0"/>
              </a:rPr>
              <a:t>Charolette Danielson</a:t>
            </a:r>
          </a:p>
        </p:txBody>
      </p:sp>
      <p:pic>
        <p:nvPicPr>
          <p:cNvPr id="18441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80523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WordArt 13"/>
          <p:cNvSpPr>
            <a:spLocks noChangeArrowheads="1" noChangeShapeType="1" noTextEdit="1"/>
          </p:cNvSpPr>
          <p:nvPr/>
        </p:nvSpPr>
        <p:spPr bwMode="auto">
          <a:xfrm>
            <a:off x="411163" y="4735513"/>
            <a:ext cx="29241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The 5D Model</a:t>
            </a: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411163" y="5543550"/>
            <a:ext cx="2924175" cy="8604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/>
              <a:t>5 Dimensions of Learning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434975" y="481013"/>
            <a:ext cx="3475038" cy="4535487"/>
          </a:xfrm>
          <a:prstGeom prst="wedgeEllipseCallout">
            <a:avLst>
              <a:gd name="adj1" fmla="val 60619"/>
              <a:gd name="adj2" fmla="val 99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Then there are the things even your mother doesn’t know!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27213"/>
            <a:ext cx="9144000" cy="387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atin typeface="Calibri" pitchFamily="34" charset="0"/>
                <a:ea typeface="+mn-ea"/>
                <a:cs typeface="Arial" charset="0"/>
              </a:rPr>
              <a:t>We all have questions and we’d like to hear yours?  We’ll use your questions to create a FAQ page on the website.</a:t>
            </a:r>
          </a:p>
          <a:p>
            <a:pPr>
              <a:defRPr/>
            </a:pPr>
            <a:r>
              <a:rPr lang="en-US" sz="4000">
                <a:solidFill>
                  <a:schemeClr val="hlink"/>
                </a:solidFill>
                <a:latin typeface="Calibri" pitchFamily="34" charset="0"/>
                <a:ea typeface="+mn-ea"/>
                <a:cs typeface="Arial" charset="0"/>
              </a:rPr>
              <a:t>mountvernonschools.org/page/tpep_news</a:t>
            </a:r>
            <a:r>
              <a:rPr lang="en-US" sz="3600" u="sng">
                <a:latin typeface="Calibri" pitchFamily="34" charset="0"/>
                <a:ea typeface="+mn-ea"/>
                <a:cs typeface="Arial" charset="0"/>
                <a:hlinkClick r:id="rId4"/>
              </a:rPr>
              <a:t> </a:t>
            </a:r>
            <a:r>
              <a:rPr lang="en-US" sz="3600">
                <a:latin typeface="Calibri" pitchFamily="34" charset="0"/>
                <a:ea typeface="+mn-ea"/>
                <a:cs typeface="Arial" charset="0"/>
                <a:hlinkClick r:id="rId4"/>
              </a:rPr>
              <a:t> </a:t>
            </a:r>
          </a:p>
          <a:p>
            <a:pPr>
              <a:defRPr/>
            </a:pPr>
            <a:r>
              <a:rPr lang="en-US" sz="3200">
                <a:solidFill>
                  <a:schemeClr val="hlink"/>
                </a:solidFill>
                <a:latin typeface="Arial" charset="0"/>
                <a:ea typeface="+mn-ea"/>
                <a:cs typeface="Arial" charset="0"/>
              </a:rPr>
              <a:t>MVEA site:  http://mountvernonea.org</a:t>
            </a:r>
            <a:endParaRPr lang="en-US" sz="3200" u="sng">
              <a:latin typeface="Calibri" pitchFamily="34" charset="0"/>
              <a:ea typeface="+mn-ea"/>
              <a:cs typeface="Arial" charset="0"/>
              <a:hlinkClick r:id="rId4"/>
            </a:endParaRPr>
          </a:p>
          <a:p>
            <a:pPr>
              <a:defRPr/>
            </a:pPr>
            <a:r>
              <a:rPr lang="en-US" sz="3200">
                <a:solidFill>
                  <a:schemeClr val="hlink"/>
                </a:solidFill>
                <a:latin typeface="Arial" charset="0"/>
                <a:ea typeface="+mn-ea"/>
                <a:cs typeface="Arial" charset="0"/>
              </a:rPr>
              <a:t>State site:  tpep-wa.org</a:t>
            </a:r>
            <a:endParaRPr lang="en-US" sz="3200" u="sng">
              <a:latin typeface="Calibri" pitchFamily="34" charset="0"/>
              <a:ea typeface="+mn-ea"/>
              <a:cs typeface="Arial" charset="0"/>
            </a:endParaRPr>
          </a:p>
          <a:p>
            <a:pPr>
              <a:defRPr/>
            </a:pPr>
            <a:endParaRPr lang="en-US" sz="3600"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195</Words>
  <Application>Microsoft Macintosh PowerPoint</Application>
  <PresentationFormat>On-screen Show (4:3)</PresentationFormat>
  <Paragraphs>127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ＭＳ Ｐゴシック</vt:lpstr>
      <vt:lpstr>Calibri</vt:lpstr>
      <vt:lpstr>Arial Rounded MT Bold</vt:lpstr>
      <vt:lpstr>Bodoni SvtyTwo ITC TT BookIta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Molly McNulty</dc:creator>
  <cp:lastModifiedBy>Sadzewicz John</cp:lastModifiedBy>
  <cp:revision>43</cp:revision>
  <dcterms:created xsi:type="dcterms:W3CDTF">2011-11-07T12:59:32Z</dcterms:created>
  <dcterms:modified xsi:type="dcterms:W3CDTF">2011-12-10T20:34:56Z</dcterms:modified>
</cp:coreProperties>
</file>